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4" r:id="rId3"/>
    <p:sldId id="265" r:id="rId4"/>
    <p:sldId id="266" r:id="rId5"/>
    <p:sldId id="267" r:id="rId6"/>
    <p:sldId id="278" r:id="rId7"/>
    <p:sldId id="279" r:id="rId8"/>
    <p:sldId id="280" r:id="rId9"/>
    <p:sldId id="281" r:id="rId10"/>
    <p:sldId id="269" r:id="rId11"/>
    <p:sldId id="268" r:id="rId12"/>
    <p:sldId id="270" r:id="rId13"/>
    <p:sldId id="271" r:id="rId14"/>
    <p:sldId id="273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5982"/>
  </p:normalViewPr>
  <p:slideViewPr>
    <p:cSldViewPr snapToGrid="0" snapToObjects="1">
      <p:cViewPr varScale="1">
        <p:scale>
          <a:sx n="112" d="100"/>
          <a:sy n="112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43A92-027D-3A4D-AF27-4E96873F420B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DC54C-D22C-6442-A7FF-97E7F8F9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9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always read the submission guidelines for the type of data you wish to submit.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C54C-D22C-6442-A7FF-97E7F8F906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6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Checksum basically like a barcode. Changing anything in the contents of the file will change the checksum, so useful to check it before and after downloading.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C54C-D22C-6442-A7FF-97E7F8F906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8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Checksum basically like a barcode. Changing anything in the contents of the file will change the checksum, so useful to check it before and after downloading.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C54C-D22C-6442-A7FF-97E7F8F906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40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DC54C-D22C-6442-A7FF-97E7F8F906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5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93774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8839200" y="274638"/>
            <a:ext cx="27432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274638"/>
            <a:ext cx="8026400" cy="58515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603922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711387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24239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78041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</a:lstStyle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93336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88469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08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9599" y="1435101"/>
            <a:ext cx="4011087" cy="46910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</a:lstStyle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18700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238971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8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8" y="5367338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91512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3703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6195075"/>
            <a:ext cx="12192000" cy="66292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07329" y="6400414"/>
            <a:ext cx="27507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052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sea-msigdb.org/gsea/msigdb/index.j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Accessing Public Data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A11C4-5C35-4347-ABD5-5E382E720E9E}"/>
              </a:ext>
            </a:extLst>
          </p:cNvPr>
          <p:cNvSpPr txBox="1">
            <a:spLocks/>
          </p:cNvSpPr>
          <p:nvPr/>
        </p:nvSpPr>
        <p:spPr>
          <a:xfrm>
            <a:off x="2552700" y="3886200"/>
            <a:ext cx="70866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4572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517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1089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661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23359" marR="0" indent="-365759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3434941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0ED0-707F-5542-B4B4-FE62834C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Submitting Data to the Gene Expression Omnibus (GEO)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481E7-3FEF-914C-B7DA-C95F44CA0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Repository for NGS data. </a:t>
            </a:r>
          </a:p>
          <a:p>
            <a:r>
              <a:rPr lang="en-US" dirty="0"/>
              <a:t>Most journals require data to be submitted before publishing, or even before being sent to reviewers.</a:t>
            </a:r>
          </a:p>
          <a:p>
            <a:r>
              <a:rPr lang="en-US" dirty="0"/>
              <a:t>So how to do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636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6821-E54C-374F-8CB0-FDAAE80D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6DFE6-A12B-FB49-8F15-2FE1E0375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0F9C9-C31A-8142-8B08-554977D5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0"/>
            <a:ext cx="11344275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36AC54-429D-6645-B8F5-60EBC6A74A29}"/>
              </a:ext>
            </a:extLst>
          </p:cNvPr>
          <p:cNvCxnSpPr>
            <a:cxnSpLocks/>
          </p:cNvCxnSpPr>
          <p:nvPr/>
        </p:nvCxnSpPr>
        <p:spPr>
          <a:xfrm flipV="1">
            <a:off x="3318932" y="5317067"/>
            <a:ext cx="914400" cy="47413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8690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A959-79B5-2342-BA7B-590A264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will need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35E2A-C532-6548-AC8E-86E760129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GEO/NCBI account.</a:t>
            </a:r>
          </a:p>
          <a:p>
            <a:r>
              <a:rPr lang="en-US" dirty="0"/>
              <a:t>Raw data(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fastq</a:t>
            </a:r>
            <a:r>
              <a:rPr lang="en-US" dirty="0"/>
              <a:t> files)</a:t>
            </a:r>
          </a:p>
          <a:p>
            <a:r>
              <a:rPr lang="en-US" dirty="0"/>
              <a:t>Processed data files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countTables</a:t>
            </a:r>
            <a:r>
              <a:rPr lang="en-US" dirty="0"/>
              <a:t> or bigwig, but NOT bam files)</a:t>
            </a:r>
          </a:p>
          <a:p>
            <a:r>
              <a:rPr lang="en-US" dirty="0"/>
              <a:t>MD5 checksum</a:t>
            </a:r>
          </a:p>
          <a:p>
            <a:r>
              <a:rPr lang="en-US" dirty="0"/>
              <a:t>GEO metadata spreadsheet.</a:t>
            </a:r>
          </a:p>
        </p:txBody>
      </p:sp>
    </p:spTree>
    <p:extLst>
      <p:ext uri="{BB962C8B-B14F-4D97-AF65-F5344CB8AC3E}">
        <p14:creationId xmlns:p14="http://schemas.microsoft.com/office/powerpoint/2010/main" val="17357718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14FF-61E2-0648-B814-4E8F6517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54913-6982-F447-9262-905FC0AC7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89959-9C47-D146-8280-9867CCF8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175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A959-79B5-2342-BA7B-590A264F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will need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35E2A-C532-6548-AC8E-86E760129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all files in a single folder. Name the folder something like “</a:t>
            </a:r>
            <a:r>
              <a:rPr lang="en-US" dirty="0" err="1"/>
              <a:t>your_geo_username_rnaseq</a:t>
            </a:r>
            <a:r>
              <a:rPr lang="en-US" dirty="0"/>
              <a:t>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8972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6942-45C2-2E4E-A100-451F3710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695EC-BCBB-7F4E-9085-983083E89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F64AA-5EE9-8949-B173-9ED7BB0F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82" y="0"/>
            <a:ext cx="8892719" cy="641052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7F2669-BA7A-7548-A71C-F190AC3CEA3B}"/>
              </a:ext>
            </a:extLst>
          </p:cNvPr>
          <p:cNvCxnSpPr>
            <a:cxnSpLocks/>
          </p:cNvCxnSpPr>
          <p:nvPr/>
        </p:nvCxnSpPr>
        <p:spPr>
          <a:xfrm flipV="1">
            <a:off x="3571851" y="1322756"/>
            <a:ext cx="914400" cy="47413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985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CFECC-29E3-9747-89DC-E3895EA1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32" y="0"/>
            <a:ext cx="799633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2CF46E-F570-204A-8DF5-1A8B315EA608}"/>
              </a:ext>
            </a:extLst>
          </p:cNvPr>
          <p:cNvSpPr/>
          <p:nvPr/>
        </p:nvSpPr>
        <p:spPr>
          <a:xfrm>
            <a:off x="4177364" y="4880008"/>
            <a:ext cx="375385" cy="154005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FA82DC-699D-7C4C-9F5B-5FA16C07AE69}"/>
              </a:ext>
            </a:extLst>
          </p:cNvPr>
          <p:cNvSpPr/>
          <p:nvPr/>
        </p:nvSpPr>
        <p:spPr>
          <a:xfrm>
            <a:off x="4177364" y="5111015"/>
            <a:ext cx="490889" cy="182880"/>
          </a:xfrm>
          <a:prstGeom prst="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1570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6B7F-BE67-C340-A8B0-16B8ABF0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8749B-2AD9-AF44-8096-FAB1A0F4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96" y="-138594"/>
            <a:ext cx="7900208" cy="68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0236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04">
            <a:extLst>
              <a:ext uri="{FF2B5EF4-FFF2-40B4-BE49-F238E27FC236}">
                <a16:creationId xmlns:a16="http://schemas.microsoft.com/office/drawing/2014/main" id="{34082A2B-4BFE-5C42-A361-069F3803DCCB}"/>
              </a:ext>
            </a:extLst>
          </p:cNvPr>
          <p:cNvSpPr txBox="1"/>
          <p:nvPr/>
        </p:nvSpPr>
        <p:spPr>
          <a:xfrm>
            <a:off x="1298291" y="6334800"/>
            <a:ext cx="3302999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 hangingPunct="0">
              <a:buSzPct val="25000"/>
            </a:pPr>
            <a:r>
              <a:rPr lang="en-US" sz="1000" i="1" kern="0" dirty="0">
                <a:solidFill>
                  <a:srgbClr val="000000"/>
                </a:solidFill>
                <a:sym typeface="Calibri"/>
                <a:hlinkClick r:id="rId2"/>
              </a:rPr>
              <a:t>https://www.gsea-msigdb.org/gsea/msigdb/index.jsp</a:t>
            </a:r>
            <a:endParaRPr lang="en-US" sz="1000" i="1" kern="0" dirty="0">
              <a:solidFill>
                <a:srgbClr val="000000"/>
              </a:solidFill>
              <a:sym typeface="Calibri"/>
            </a:endParaRPr>
          </a:p>
          <a:p>
            <a:pPr algn="r" hangingPunct="0">
              <a:buSzPct val="25000"/>
            </a:pPr>
            <a:endParaRPr lang="en-US" sz="1000" i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EA5820-2556-D14F-86E0-0309497D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Molecular Signatures Database (</a:t>
            </a:r>
            <a:r>
              <a:rPr lang="en-US" dirty="0" err="1"/>
              <a:t>MSigDB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0525B3-B34D-E241-A745-CEB280963546}"/>
              </a:ext>
            </a:extLst>
          </p:cNvPr>
          <p:cNvSpPr/>
          <p:nvPr/>
        </p:nvSpPr>
        <p:spPr>
          <a:xfrm>
            <a:off x="1523774" y="1417640"/>
            <a:ext cx="9780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Repository for gene signatures and gene sets.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Useful for gene set enrichment analysis (GSEA), pathway analysis, and statistical overrepresentation analysis.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valid email address is required to download gene sets.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A166A-0BF6-5742-A9BF-57E323000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0465"/>
            <a:ext cx="12192000" cy="26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896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83F6-1324-9B4A-AFDF-1C53A211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MSigDB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1D3A-891C-CF49-A9D0-F99AC3F04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3725917" cy="4525963"/>
          </a:xfrm>
        </p:spPr>
        <p:txBody>
          <a:bodyPr/>
          <a:lstStyle/>
          <a:p>
            <a:r>
              <a:rPr lang="en-US" dirty="0"/>
              <a:t>There are multiple collections of gene sets.</a:t>
            </a:r>
          </a:p>
          <a:p>
            <a:r>
              <a:rPr lang="en-US" dirty="0"/>
              <a:t>The Hallmark gene set is frequently used, but there are many others.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74B1F-831F-8541-88AE-76217FE2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156" y="864866"/>
            <a:ext cx="3093410" cy="52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866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85FD-4AEB-8E41-AB0C-7068F3B12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Panther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B81F2-F010-2847-8303-B1C52533E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for performing gene ontology analysis, and others. </a:t>
            </a:r>
          </a:p>
          <a:p>
            <a:r>
              <a:rPr lang="en-US" dirty="0"/>
              <a:t>There are many organism to choose from. </a:t>
            </a:r>
          </a:p>
          <a:p>
            <a:r>
              <a:rPr lang="en-US" dirty="0"/>
              <a:t>Great for producing GO pie charts and statistical overrepresentation results.</a:t>
            </a:r>
          </a:p>
          <a:p>
            <a:r>
              <a:rPr lang="en-US" dirty="0"/>
              <a:t>Start from a list of genes that are either up or down regulated. Do not use all genes.</a:t>
            </a:r>
          </a:p>
          <a:p>
            <a:r>
              <a:rPr lang="en-US" dirty="0"/>
              <a:t>http://</a:t>
            </a:r>
            <a:r>
              <a:rPr lang="en-US" dirty="0" err="1"/>
              <a:t>www.pantherdb.org</a:t>
            </a:r>
            <a:endParaRPr lang="en-US" dirty="0"/>
          </a:p>
        </p:txBody>
      </p:sp>
      <p:sp>
        <p:nvSpPr>
          <p:cNvPr id="6" name="Shape 504">
            <a:extLst>
              <a:ext uri="{FF2B5EF4-FFF2-40B4-BE49-F238E27FC236}">
                <a16:creationId xmlns:a16="http://schemas.microsoft.com/office/drawing/2014/main" id="{349B18BB-05C8-BC44-A4A1-708670EA4D6D}"/>
              </a:ext>
            </a:extLst>
          </p:cNvPr>
          <p:cNvSpPr txBox="1"/>
          <p:nvPr/>
        </p:nvSpPr>
        <p:spPr>
          <a:xfrm>
            <a:off x="1298291" y="6334800"/>
            <a:ext cx="4061985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r" hangingPunct="0">
              <a:buSzPct val="25000"/>
            </a:pP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Mi,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Huaiyu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et al. "PANTHER version 14: more genomes, a new PANTHER GO-slim and improvements in enrichment analysis tools."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Nucleic acids research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47.D1 (2019): D419-D426.</a:t>
            </a:r>
            <a:endParaRPr lang="en-US" sz="1000" i="1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0186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E700-D6BD-6248-9E08-F5180F4A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20D8C-A71E-3649-87C5-61597C02E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41E0A-E64C-AB4E-A0EF-088B4687C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94" y="0"/>
            <a:ext cx="10640243" cy="61773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908DE85-2612-F440-AE4E-3ED62F76A658}"/>
              </a:ext>
            </a:extLst>
          </p:cNvPr>
          <p:cNvSpPr/>
          <p:nvPr/>
        </p:nvSpPr>
        <p:spPr>
          <a:xfrm>
            <a:off x="3671888" y="2417163"/>
            <a:ext cx="2200275" cy="78581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7C538A-2DE9-AD41-A765-57007037B6BF}"/>
              </a:ext>
            </a:extLst>
          </p:cNvPr>
          <p:cNvSpPr/>
          <p:nvPr/>
        </p:nvSpPr>
        <p:spPr>
          <a:xfrm>
            <a:off x="3343276" y="5227232"/>
            <a:ext cx="2471738" cy="9501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56B43-8BE7-D94F-BE0A-699B90C74286}"/>
              </a:ext>
            </a:extLst>
          </p:cNvPr>
          <p:cNvSpPr txBox="1"/>
          <p:nvPr/>
        </p:nvSpPr>
        <p:spPr>
          <a:xfrm>
            <a:off x="9572625" y="220990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Step1:</a:t>
            </a:r>
          </a:p>
          <a:p>
            <a:r>
              <a:rPr lang="en-US" dirty="0"/>
              <a:t>Copy/paste or upload list of gene names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80AA1-3D56-D046-8E8F-E0327D15105D}"/>
              </a:ext>
            </a:extLst>
          </p:cNvPr>
          <p:cNvSpPr txBox="1"/>
          <p:nvPr/>
        </p:nvSpPr>
        <p:spPr>
          <a:xfrm>
            <a:off x="9572625" y="5055960"/>
            <a:ext cx="212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Step2:</a:t>
            </a:r>
          </a:p>
          <a:p>
            <a:r>
              <a:rPr lang="en-US" dirty="0"/>
              <a:t>Select species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A8DF4-2FC6-D64B-993D-94A19E89B3C7}"/>
              </a:ext>
            </a:extLst>
          </p:cNvPr>
          <p:cNvSpPr txBox="1"/>
          <p:nvPr/>
        </p:nvSpPr>
        <p:spPr>
          <a:xfrm>
            <a:off x="9572625" y="5756832"/>
            <a:ext cx="190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Cont. for step 3 -&gt;</a:t>
            </a:r>
          </a:p>
        </p:txBody>
      </p:sp>
    </p:spTree>
    <p:extLst>
      <p:ext uri="{BB962C8B-B14F-4D97-AF65-F5344CB8AC3E}">
        <p14:creationId xmlns:p14="http://schemas.microsoft.com/office/powerpoint/2010/main" val="12751147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BD3265-9B13-6A43-BB03-1EB1FFF4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22" y="121414"/>
            <a:ext cx="10279574" cy="608939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0830DD-96C7-7244-B336-32AA04DDB77D}"/>
              </a:ext>
            </a:extLst>
          </p:cNvPr>
          <p:cNvSpPr/>
          <p:nvPr/>
        </p:nvSpPr>
        <p:spPr>
          <a:xfrm>
            <a:off x="2864071" y="4218817"/>
            <a:ext cx="3668174" cy="13904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0B967-B981-564D-9F7C-C423F7B46691}"/>
              </a:ext>
            </a:extLst>
          </p:cNvPr>
          <p:cNvSpPr txBox="1"/>
          <p:nvPr/>
        </p:nvSpPr>
        <p:spPr>
          <a:xfrm>
            <a:off x="9187586" y="4218817"/>
            <a:ext cx="2875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Step3:</a:t>
            </a:r>
          </a:p>
          <a:p>
            <a:r>
              <a:rPr lang="en-US" dirty="0"/>
              <a:t>Select “Statistical overrepresentation test” and “GO biological process complete, then “submit”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80211E-FC2A-2E49-B2BF-6A826729282F}"/>
              </a:ext>
            </a:extLst>
          </p:cNvPr>
          <p:cNvSpPr/>
          <p:nvPr/>
        </p:nvSpPr>
        <p:spPr>
          <a:xfrm>
            <a:off x="4946335" y="5609273"/>
            <a:ext cx="928688" cy="48101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580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72F58A-4079-6743-908C-E41D4140D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9343"/>
            <a:ext cx="10398388" cy="5173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E23FA-2455-DA4D-BAEE-43B66E2E6749}"/>
              </a:ext>
            </a:extLst>
          </p:cNvPr>
          <p:cNvSpPr txBox="1"/>
          <p:nvPr/>
        </p:nvSpPr>
        <p:spPr>
          <a:xfrm>
            <a:off x="9999938" y="1415634"/>
            <a:ext cx="228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</a:t>
            </a:r>
          </a:p>
          <a:p>
            <a:r>
              <a:rPr lang="en-US" dirty="0"/>
              <a:t>Choose the species list you want.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F947FE-7160-204F-9882-A612E8006291}"/>
              </a:ext>
            </a:extLst>
          </p:cNvPr>
          <p:cNvSpPr/>
          <p:nvPr/>
        </p:nvSpPr>
        <p:spPr>
          <a:xfrm>
            <a:off x="5290634" y="1415634"/>
            <a:ext cx="3668174" cy="139045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019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9663-26E0-B241-804E-8F3C90C5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93FD4-E4BC-2940-ADB4-A48FB0735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7E67D-1CEB-9041-8E6D-C29B95CE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2" y="0"/>
            <a:ext cx="8281668" cy="60935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74D04D-B918-2A44-B5BD-AE582492B8A1}"/>
              </a:ext>
            </a:extLst>
          </p:cNvPr>
          <p:cNvSpPr txBox="1"/>
          <p:nvPr/>
        </p:nvSpPr>
        <p:spPr>
          <a:xfrm>
            <a:off x="8059711" y="2226040"/>
            <a:ext cx="3522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</a:t>
            </a:r>
          </a:p>
          <a:p>
            <a:r>
              <a:rPr lang="en-US" dirty="0"/>
              <a:t>Make sure everything is correct on this page and then click “Launch analysis”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439A65-8147-A044-95EB-06D3A16B6281}"/>
              </a:ext>
            </a:extLst>
          </p:cNvPr>
          <p:cNvSpPr/>
          <p:nvPr/>
        </p:nvSpPr>
        <p:spPr>
          <a:xfrm>
            <a:off x="216452" y="4669436"/>
            <a:ext cx="1442460" cy="68954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5154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51BEB6-42BD-5F48-87DB-AEDB7870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7" y="0"/>
            <a:ext cx="6502400" cy="287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12455-13AF-1549-8D3D-6456FA75A559}"/>
              </a:ext>
            </a:extLst>
          </p:cNvPr>
          <p:cNvSpPr txBox="1"/>
          <p:nvPr/>
        </p:nvSpPr>
        <p:spPr>
          <a:xfrm>
            <a:off x="7041442" y="1757150"/>
            <a:ext cx="42422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an example of the results header.</a:t>
            </a:r>
          </a:p>
          <a:p>
            <a:endParaRPr lang="en-US" dirty="0"/>
          </a:p>
          <a:p>
            <a:r>
              <a:rPr lang="en-US" dirty="0"/>
              <a:t>You can select for all genes, or only significant results.</a:t>
            </a:r>
          </a:p>
          <a:p>
            <a:endParaRPr lang="en-US" dirty="0"/>
          </a:p>
          <a:p>
            <a:r>
              <a:rPr lang="en-US" dirty="0"/>
              <a:t>The resulting table can be downloaded but it is better to view in the webpage.</a:t>
            </a:r>
          </a:p>
          <a:p>
            <a:endParaRPr lang="en-US" dirty="0"/>
          </a:p>
          <a:p>
            <a:r>
              <a:rPr lang="en-US" dirty="0"/>
              <a:t>See Panther website for more </a:t>
            </a:r>
            <a:r>
              <a:rPr lang="en-US"/>
              <a:t>helpful tutorials.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871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6988</TotalTime>
  <Words>473</Words>
  <Application>Microsoft Macintosh PowerPoint</Application>
  <PresentationFormat>Widescreen</PresentationFormat>
  <Paragraphs>53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Helvetica Light</vt:lpstr>
      <vt:lpstr>Symbol</vt:lpstr>
      <vt:lpstr>Times New Roman</vt:lpstr>
      <vt:lpstr>1_Office Theme</vt:lpstr>
      <vt:lpstr>Accessing Public Data</vt:lpstr>
      <vt:lpstr>The Molecular Signatures Database (MSigDB)</vt:lpstr>
      <vt:lpstr>MSigDB</vt:lpstr>
      <vt:lpstr>Panther 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Submitting Data to the Gene Expression Omnibus (GEO)</vt:lpstr>
      <vt:lpstr>PowerPoint Presentation</vt:lpstr>
      <vt:lpstr>Things you will need</vt:lpstr>
      <vt:lpstr>PowerPoint Presentation</vt:lpstr>
      <vt:lpstr>Things you will need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Accessing Public Data</dc:title>
  <dc:creator>Spencer Barnes</dc:creator>
  <cp:lastModifiedBy>Spencer Barnes</cp:lastModifiedBy>
  <cp:revision>23</cp:revision>
  <dcterms:created xsi:type="dcterms:W3CDTF">2020-02-03T20:25:04Z</dcterms:created>
  <dcterms:modified xsi:type="dcterms:W3CDTF">2020-02-13T17:49:27Z</dcterms:modified>
</cp:coreProperties>
</file>